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6" r:id="rId2"/>
    <p:sldId id="257" r:id="rId3"/>
    <p:sldId id="267" r:id="rId4"/>
    <p:sldId id="258" r:id="rId5"/>
    <p:sldId id="259" r:id="rId6"/>
    <p:sldId id="260" r:id="rId7"/>
    <p:sldId id="261" r:id="rId8"/>
    <p:sldId id="262" r:id="rId9"/>
    <p:sldId id="263" r:id="rId10"/>
    <p:sldId id="264" r:id="rId11"/>
    <p:sldId id="265" r:id="rId12"/>
    <p:sldId id="266"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01" autoAdjust="0"/>
    <p:restoredTop sz="94660"/>
  </p:normalViewPr>
  <p:slideViewPr>
    <p:cSldViewPr>
      <p:cViewPr varScale="1">
        <p:scale>
          <a:sx n="78" d="100"/>
          <a:sy n="78" d="100"/>
        </p:scale>
        <p:origin x="840" y="72"/>
      </p:cViewPr>
      <p:guideLst>
        <p:guide orient="horz" pos="2160"/>
        <p:guide pos="2880"/>
      </p:guideLst>
    </p:cSldViewPr>
  </p:slideViewPr>
  <p:notesTextViewPr>
    <p:cViewPr>
      <p:scale>
        <a:sx n="100" d="100"/>
        <a:sy n="100" d="100"/>
      </p:scale>
      <p:origin x="0" y="0"/>
    </p:cViewPr>
  </p:notesTextViewPr>
  <p:notesViewPr>
    <p:cSldViewPr>
      <p:cViewPr varScale="1">
        <p:scale>
          <a:sx n="68" d="100"/>
          <a:sy n="68" d="100"/>
        </p:scale>
        <p:origin x="-3134" y="-6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A86AC14-F508-4E81-A0FE-1F7CB5A86DB5}" type="datetimeFigureOut">
              <a:rPr lang="en-US" smtClean="0"/>
              <a:pPr/>
              <a:t>7/12/2023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672B3F0-AA59-411E-94EB-68C9AC9EE911}"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7D1808-3237-420F-9288-92136F088D42}" type="datetimeFigureOut">
              <a:rPr lang="en-US" smtClean="0"/>
              <a:pPr/>
              <a:t>7/12/2023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9D3894-EBE2-4C07-955F-DC7F5B2DCF6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B6243-16C6-4ECB-A9C7-0BC3E86105D8}" type="datetimeFigureOut">
              <a:rPr lang="en-US" smtClean="0"/>
              <a:pPr/>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pPr/>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pPr/>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457200" y="6324600"/>
            <a:ext cx="3630609" cy="369332"/>
          </a:xfrm>
          <a:prstGeom prst="rect">
            <a:avLst/>
          </a:prstGeom>
          <a:noFill/>
        </p:spPr>
        <p:txBody>
          <a:bodyPr wrap="none" rtlCol="0">
            <a:spAutoFit/>
          </a:bodyPr>
          <a:lstStyle/>
          <a:p>
            <a:r>
              <a:rPr lang="en-US" dirty="0"/>
              <a:t>Criminal Law – Professor David Thaw</a:t>
            </a:r>
          </a:p>
        </p:txBody>
      </p:sp>
      <p:sp>
        <p:nvSpPr>
          <p:cNvPr id="8" name="TextBox 7"/>
          <p:cNvSpPr txBox="1"/>
          <p:nvPr userDrawn="1"/>
        </p:nvSpPr>
        <p:spPr>
          <a:xfrm>
            <a:off x="7848600" y="6324600"/>
            <a:ext cx="803425" cy="369332"/>
          </a:xfrm>
          <a:prstGeom prst="rect">
            <a:avLst/>
          </a:prstGeom>
          <a:noFill/>
        </p:spPr>
        <p:txBody>
          <a:bodyPr wrap="none" rtlCol="0">
            <a:spAutoFit/>
          </a:bodyPr>
          <a:lstStyle/>
          <a:p>
            <a:r>
              <a:rPr lang="en-US" dirty="0"/>
              <a:t>Slide </a:t>
            </a:r>
            <a:fld id="{11C31AB8-CB78-478E-B9A9-5AD95C348CBC}" type="slidenum">
              <a:rPr lang="en-US" smtClean="0"/>
              <a:pPr/>
              <a:t>‹#›</a:t>
            </a:fld>
            <a:endParaRPr lang="en-US" dirty="0"/>
          </a:p>
        </p:txBody>
      </p:sp>
      <p:sp>
        <p:nvSpPr>
          <p:cNvPr id="9" name="TextBox 8"/>
          <p:cNvSpPr txBox="1"/>
          <p:nvPr userDrawn="1"/>
        </p:nvSpPr>
        <p:spPr>
          <a:xfrm>
            <a:off x="5943600" y="6324600"/>
            <a:ext cx="1996124" cy="369332"/>
          </a:xfrm>
          <a:prstGeom prst="rect">
            <a:avLst/>
          </a:prstGeom>
          <a:noFill/>
        </p:spPr>
        <p:txBody>
          <a:bodyPr wrap="none" rtlCol="0">
            <a:spAutoFit/>
          </a:bodyPr>
          <a:lstStyle/>
          <a:p>
            <a:r>
              <a:rPr lang="en-US" dirty="0"/>
              <a:t>Part 7, Lectures</a:t>
            </a:r>
            <a:r>
              <a:rPr lang="en-US" baseline="0" dirty="0"/>
              <a:t> 1-2</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pPr/>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B6243-16C6-4ECB-A9C7-0BC3E86105D8}" type="datetimeFigureOut">
              <a:rPr lang="en-US" smtClean="0"/>
              <a:pPr/>
              <a:t>7/12/2023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B6243-16C6-4ECB-A9C7-0BC3E86105D8}" type="datetimeFigureOut">
              <a:rPr lang="en-US" smtClean="0"/>
              <a:pPr/>
              <a:t>7/12/2023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pPr/>
              <a:t>7/12/2023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pPr/>
              <a:t>7/12/2023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7/12/2023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7/12/2023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pPr/>
              <a:t>7/12/2023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Criminal Law</a:t>
            </a:r>
          </a:p>
        </p:txBody>
      </p:sp>
      <p:sp>
        <p:nvSpPr>
          <p:cNvPr id="3" name="Subtitle 2"/>
          <p:cNvSpPr>
            <a:spLocks noGrp="1"/>
          </p:cNvSpPr>
          <p:nvPr>
            <p:ph type="subTitle" idx="1"/>
          </p:nvPr>
        </p:nvSpPr>
        <p:spPr>
          <a:xfrm>
            <a:off x="1219200" y="3886200"/>
            <a:ext cx="6553200" cy="1905000"/>
          </a:xfrm>
        </p:spPr>
        <p:txBody>
          <a:bodyPr>
            <a:normAutofit/>
          </a:bodyPr>
          <a:lstStyle/>
          <a:p>
            <a:r>
              <a:rPr lang="en-US" dirty="0"/>
              <a:t>Part 7:  Homicide</a:t>
            </a:r>
          </a:p>
          <a:p>
            <a:r>
              <a:rPr lang="en-US" dirty="0"/>
              <a:t>Lectures 1-2:  General Principles, Intentional Killings</a:t>
            </a:r>
          </a:p>
        </p:txBody>
      </p:sp>
      <p:pic>
        <p:nvPicPr>
          <p:cNvPr id="12290" name="Picture 2" descr="image"/>
          <p:cNvPicPr>
            <a:picLocks noChangeAspect="1" noChangeArrowheads="1"/>
          </p:cNvPicPr>
          <p:nvPr/>
        </p:nvPicPr>
        <p:blipFill>
          <a:blip r:embed="rId2"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3"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4" cstate="print"/>
          <a:srcRect/>
          <a:stretch>
            <a:fillRect/>
          </a:stretch>
        </p:blipFill>
        <p:spPr bwMode="auto">
          <a:xfrm>
            <a:off x="2286000" y="6210300"/>
            <a:ext cx="1876425" cy="2667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a:t>Midgett</a:t>
            </a:r>
            <a:r>
              <a:rPr lang="en-US" i="1" dirty="0"/>
              <a:t> v. State </a:t>
            </a:r>
            <a:r>
              <a:rPr lang="en-US" dirty="0"/>
              <a:t>(Ark. 1987)</a:t>
            </a:r>
          </a:p>
        </p:txBody>
      </p:sp>
      <p:sp>
        <p:nvSpPr>
          <p:cNvPr id="3" name="Content Placeholder 2"/>
          <p:cNvSpPr>
            <a:spLocks noGrp="1"/>
          </p:cNvSpPr>
          <p:nvPr>
            <p:ph idx="1"/>
          </p:nvPr>
        </p:nvSpPr>
        <p:spPr>
          <a:xfrm>
            <a:off x="304800" y="1371600"/>
            <a:ext cx="8534400" cy="5029200"/>
          </a:xfrm>
        </p:spPr>
        <p:txBody>
          <a:bodyPr>
            <a:normAutofit fontScale="92500" lnSpcReduction="20000"/>
          </a:bodyPr>
          <a:lstStyle/>
          <a:p>
            <a:r>
              <a:rPr lang="en-US" dirty="0"/>
              <a:t>Issue:  what facts must be established to prove “premeditation” or “deliberation”?</a:t>
            </a:r>
          </a:p>
          <a:p>
            <a:r>
              <a:rPr lang="en-US" dirty="0"/>
              <a:t>Holding:  specific facts establishing substantial evidence of premeditation or deliberation regarding the killing are required</a:t>
            </a:r>
          </a:p>
          <a:p>
            <a:pPr lvl="1"/>
            <a:r>
              <a:rPr lang="en-US" dirty="0"/>
              <a:t>A long history of abuse, followed by further abuse which results in death, is murder</a:t>
            </a:r>
          </a:p>
          <a:p>
            <a:pPr lvl="1"/>
            <a:r>
              <a:rPr lang="en-US" dirty="0"/>
              <a:t>These facts alone, however, do not prove premeditation</a:t>
            </a:r>
          </a:p>
          <a:p>
            <a:pPr lvl="2"/>
            <a:r>
              <a:rPr lang="en-US" dirty="0"/>
              <a:t>“The evidence in this case supports only the conclusion that the appellant intended not to kill his son but to further abuse him or that his intent, if it was to kill the child, was developed in a drunken, heated, rage while disciplining the child. Neither of those supports a finding of premeditation or deliberation.” (CB 259-260)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State v. Forrest</a:t>
            </a:r>
            <a:r>
              <a:rPr lang="en-US" dirty="0"/>
              <a:t> (N.C. 1987)</a:t>
            </a:r>
            <a:endParaRPr lang="en-US" i="1" dirty="0"/>
          </a:p>
        </p:txBody>
      </p:sp>
      <p:sp>
        <p:nvSpPr>
          <p:cNvPr id="3" name="Content Placeholder 2"/>
          <p:cNvSpPr>
            <a:spLocks noGrp="1"/>
          </p:cNvSpPr>
          <p:nvPr>
            <p:ph idx="1"/>
          </p:nvPr>
        </p:nvSpPr>
        <p:spPr>
          <a:xfrm>
            <a:off x="457200" y="1371600"/>
            <a:ext cx="8229600" cy="4953000"/>
          </a:xfrm>
        </p:spPr>
        <p:txBody>
          <a:bodyPr>
            <a:normAutofit fontScale="92500" lnSpcReduction="10000"/>
          </a:bodyPr>
          <a:lstStyle/>
          <a:p>
            <a:r>
              <a:rPr lang="en-US" dirty="0"/>
              <a:t>Background:</a:t>
            </a:r>
          </a:p>
          <a:p>
            <a:pPr lvl="1"/>
            <a:r>
              <a:rPr lang="en-US" dirty="0"/>
              <a:t>Δ was convicted of first-degree murder of his father who was suffering from a near-fatal illness</a:t>
            </a:r>
          </a:p>
          <a:p>
            <a:pPr lvl="1"/>
            <a:r>
              <a:rPr lang="en-US" dirty="0"/>
              <a:t>Δ claimed he was acting to put his father out of his misery</a:t>
            </a:r>
          </a:p>
          <a:p>
            <a:pPr lvl="1"/>
            <a:r>
              <a:rPr lang="en-US" dirty="0"/>
              <a:t>Δ shot his father multiple times with a revolver, which required a manual action to chamber a new round between each shot</a:t>
            </a:r>
          </a:p>
          <a:p>
            <a:pPr lvl="2"/>
            <a:r>
              <a:rPr lang="en-US" dirty="0"/>
              <a:t>Δ was alone with his father at the time of the shooting</a:t>
            </a:r>
          </a:p>
          <a:p>
            <a:pPr lvl="1"/>
            <a:r>
              <a:rPr lang="en-US" dirty="0"/>
              <a:t>Δ appealed his conviction on the basis that inadequate evidence existed to establish premeditation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State v. Forrest</a:t>
            </a:r>
            <a:r>
              <a:rPr lang="en-US" dirty="0"/>
              <a:t> (N.C. 1987)</a:t>
            </a:r>
          </a:p>
        </p:txBody>
      </p:sp>
      <p:sp>
        <p:nvSpPr>
          <p:cNvPr id="3" name="Content Placeholder 2"/>
          <p:cNvSpPr>
            <a:spLocks noGrp="1"/>
          </p:cNvSpPr>
          <p:nvPr>
            <p:ph idx="1"/>
          </p:nvPr>
        </p:nvSpPr>
        <p:spPr>
          <a:xfrm>
            <a:off x="457200" y="1371600"/>
            <a:ext cx="8534400" cy="4876800"/>
          </a:xfrm>
        </p:spPr>
        <p:txBody>
          <a:bodyPr>
            <a:normAutofit fontScale="77500" lnSpcReduction="20000"/>
          </a:bodyPr>
          <a:lstStyle/>
          <a:p>
            <a:r>
              <a:rPr lang="en-US" dirty="0"/>
              <a:t>Issue:  for a CL-influenced jurisdiction adopting degrees of murder, what evidence is required to establish premeditation?</a:t>
            </a:r>
          </a:p>
          <a:p>
            <a:r>
              <a:rPr lang="en-US" dirty="0"/>
              <a:t>Holding:  the court found adequate evidence existed for a jury to find premeditation, and discussed a six-factor test:</a:t>
            </a:r>
          </a:p>
          <a:p>
            <a:pPr lvl="1"/>
            <a:r>
              <a:rPr lang="en-US" dirty="0"/>
              <a:t>(1) lack of provocation by the victim</a:t>
            </a:r>
          </a:p>
          <a:p>
            <a:pPr lvl="1"/>
            <a:r>
              <a:rPr lang="en-US" dirty="0"/>
              <a:t>(2) conduct and statements of the Δ before and after the killing</a:t>
            </a:r>
          </a:p>
          <a:p>
            <a:pPr lvl="1"/>
            <a:r>
              <a:rPr lang="en-US" dirty="0"/>
              <a:t>(3) threats/declarations of the Δ before/during the fatal actions themselves</a:t>
            </a:r>
          </a:p>
          <a:p>
            <a:pPr lvl="1"/>
            <a:r>
              <a:rPr lang="en-US" dirty="0"/>
              <a:t>(4) ill-will/previous history between the parties</a:t>
            </a:r>
          </a:p>
          <a:p>
            <a:pPr lvl="1"/>
            <a:r>
              <a:rPr lang="en-US" dirty="0"/>
              <a:t>(5) dealing of lethal blows after the victim was rendered helpless</a:t>
            </a:r>
          </a:p>
          <a:p>
            <a:pPr lvl="1"/>
            <a:r>
              <a:rPr lang="en-US" dirty="0"/>
              <a:t>(6) evidence of brutality in the manner of killing</a:t>
            </a:r>
          </a:p>
          <a:p>
            <a:r>
              <a:rPr lang="en-US" dirty="0"/>
              <a:t>The court found that the facts of the case, in light of these factors, could sustain a finding of premeditation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Manslaughter</a:t>
            </a:r>
          </a:p>
        </p:txBody>
      </p:sp>
      <p:sp>
        <p:nvSpPr>
          <p:cNvPr id="3" name="Content Placeholder 2"/>
          <p:cNvSpPr>
            <a:spLocks noGrp="1"/>
          </p:cNvSpPr>
          <p:nvPr>
            <p:ph idx="1"/>
          </p:nvPr>
        </p:nvSpPr>
        <p:spPr>
          <a:xfrm>
            <a:off x="457200" y="1600200"/>
            <a:ext cx="8229600" cy="4525963"/>
          </a:xfrm>
        </p:spPr>
        <p:txBody>
          <a:bodyPr>
            <a:normAutofit fontScale="92500" lnSpcReduction="10000"/>
          </a:bodyPr>
          <a:lstStyle/>
          <a:p>
            <a:r>
              <a:rPr lang="en-US" dirty="0"/>
              <a:t>Two varieties</a:t>
            </a:r>
          </a:p>
          <a:p>
            <a:pPr lvl="1"/>
            <a:r>
              <a:rPr lang="en-US" dirty="0"/>
              <a:t>Voluntary Manslaughter (“mitigated murder”)</a:t>
            </a:r>
          </a:p>
          <a:p>
            <a:pPr lvl="1"/>
            <a:r>
              <a:rPr lang="en-US" dirty="0"/>
              <a:t>Involuntary Manslaughter</a:t>
            </a:r>
          </a:p>
          <a:p>
            <a:pPr lvl="2"/>
            <a:r>
              <a:rPr lang="en-US" dirty="0"/>
              <a:t>This is an </a:t>
            </a:r>
            <a:r>
              <a:rPr lang="en-US" u="sng" dirty="0"/>
              <a:t>unintentional</a:t>
            </a:r>
            <a:r>
              <a:rPr lang="en-US" dirty="0"/>
              <a:t> killing, because it is </a:t>
            </a:r>
            <a:r>
              <a:rPr lang="en-US" u="sng" dirty="0"/>
              <a:t>not</a:t>
            </a:r>
            <a:r>
              <a:rPr lang="en-US" dirty="0"/>
              <a:t> the Δ’s desire for the victim to die (discussed further in 7.3)</a:t>
            </a:r>
          </a:p>
          <a:p>
            <a:r>
              <a:rPr lang="en-US" dirty="0"/>
              <a:t>Voluntary Manslaughter (intentional killing)</a:t>
            </a:r>
          </a:p>
          <a:p>
            <a:pPr lvl="1"/>
            <a:r>
              <a:rPr lang="en-US" dirty="0"/>
              <a:t>CL:  the (unlawful) killing of a human being </a:t>
            </a:r>
            <a:r>
              <a:rPr lang="en-US" u="sng" dirty="0"/>
              <a:t>without</a:t>
            </a:r>
            <a:r>
              <a:rPr lang="en-US" dirty="0"/>
              <a:t> malice aforethought</a:t>
            </a:r>
          </a:p>
          <a:p>
            <a:pPr lvl="1"/>
            <a:r>
              <a:rPr lang="en-US" dirty="0"/>
              <a:t>MPC:   murder, mitigated by extreme mental/emotional disturbance</a:t>
            </a:r>
          </a:p>
          <a:p>
            <a:pPr lvl="2"/>
            <a:r>
              <a:rPr lang="en-US" dirty="0"/>
              <a:t>(requires a </a:t>
            </a:r>
            <a:r>
              <a:rPr lang="en-US" u="sng" dirty="0"/>
              <a:t>subjectively</a:t>
            </a:r>
            <a:r>
              <a:rPr lang="en-US" dirty="0"/>
              <a:t> reasonable explanation/excuse)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err="1"/>
              <a:t>Girouard</a:t>
            </a:r>
            <a:r>
              <a:rPr lang="en-US" i="1" dirty="0"/>
              <a:t> v. State</a:t>
            </a:r>
            <a:r>
              <a:rPr lang="en-US" dirty="0"/>
              <a:t> (Ct. App. Md. 1991)</a:t>
            </a:r>
            <a:endParaRPr lang="en-US" i="1" dirty="0"/>
          </a:p>
        </p:txBody>
      </p:sp>
      <p:sp>
        <p:nvSpPr>
          <p:cNvPr id="3" name="Content Placeholder 2"/>
          <p:cNvSpPr>
            <a:spLocks noGrp="1"/>
          </p:cNvSpPr>
          <p:nvPr>
            <p:ph idx="1"/>
          </p:nvPr>
        </p:nvSpPr>
        <p:spPr/>
        <p:txBody>
          <a:bodyPr>
            <a:normAutofit lnSpcReduction="10000"/>
          </a:bodyPr>
          <a:lstStyle/>
          <a:p>
            <a:r>
              <a:rPr lang="en-US" dirty="0"/>
              <a:t>Background:</a:t>
            </a:r>
          </a:p>
          <a:p>
            <a:pPr lvl="1"/>
            <a:r>
              <a:rPr lang="en-US" dirty="0"/>
              <a:t>Δ was convicted of the murder of his wife</a:t>
            </a:r>
          </a:p>
          <a:p>
            <a:pPr lvl="1"/>
            <a:r>
              <a:rPr lang="en-US" dirty="0"/>
              <a:t>The couple had a strained relationship</a:t>
            </a:r>
          </a:p>
          <a:p>
            <a:pPr lvl="1"/>
            <a:r>
              <a:rPr lang="en-US" dirty="0"/>
              <a:t>Just prior to the murder, the victim had repeatedly made derogatory statements to the Δ regarding the Δ’s status as a poor spouse</a:t>
            </a:r>
          </a:p>
          <a:p>
            <a:pPr lvl="2"/>
            <a:r>
              <a:rPr lang="en-US" dirty="0"/>
              <a:t>The victim did not, however, threaten physical violence</a:t>
            </a:r>
          </a:p>
          <a:p>
            <a:pPr lvl="1"/>
            <a:r>
              <a:rPr lang="en-US" dirty="0"/>
              <a:t>Δ appealed on the basis that he was subject to adequate provocation such that the killing should have been mitigated to manslaughter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err="1"/>
              <a:t>Girouard</a:t>
            </a:r>
            <a:r>
              <a:rPr lang="en-US" i="1" dirty="0"/>
              <a:t> v. State</a:t>
            </a:r>
            <a:r>
              <a:rPr lang="en-US" dirty="0"/>
              <a:t> (Ct. App. Md. 1991)</a:t>
            </a:r>
          </a:p>
        </p:txBody>
      </p:sp>
      <p:sp>
        <p:nvSpPr>
          <p:cNvPr id="3" name="Content Placeholder 2"/>
          <p:cNvSpPr>
            <a:spLocks noGrp="1"/>
          </p:cNvSpPr>
          <p:nvPr>
            <p:ph idx="1"/>
          </p:nvPr>
        </p:nvSpPr>
        <p:spPr/>
        <p:txBody>
          <a:bodyPr>
            <a:normAutofit fontScale="92500" lnSpcReduction="10000"/>
          </a:bodyPr>
          <a:lstStyle/>
          <a:p>
            <a:r>
              <a:rPr lang="en-US" dirty="0"/>
              <a:t>Issue:  what is the standard (in a CL-influenced jurisdiction) for “adequate provocation” to mitigate murder to manslaughter?</a:t>
            </a:r>
          </a:p>
          <a:p>
            <a:pPr lvl="1"/>
            <a:r>
              <a:rPr lang="en-US" dirty="0"/>
              <a:t>“adequate provocation” is the idea that a killing “in the heat of the moment” necessarily obviates premeditation or deliberation</a:t>
            </a:r>
          </a:p>
          <a:p>
            <a:r>
              <a:rPr lang="en-US" dirty="0"/>
              <a:t>Holding:  words which lack threats of physical violence are inadequate to obviate premeditation, and objective reasonableness is a necessary element of “adequate provocation”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err="1"/>
              <a:t>Girouard</a:t>
            </a:r>
            <a:r>
              <a:rPr lang="en-US" i="1" dirty="0"/>
              <a:t> v. State</a:t>
            </a:r>
            <a:r>
              <a:rPr lang="en-US" dirty="0"/>
              <a:t> (Ct. App. Md. 1991)</a:t>
            </a:r>
          </a:p>
        </p:txBody>
      </p:sp>
      <p:sp>
        <p:nvSpPr>
          <p:cNvPr id="3" name="Content Placeholder 2"/>
          <p:cNvSpPr>
            <a:spLocks noGrp="1"/>
          </p:cNvSpPr>
          <p:nvPr>
            <p:ph idx="1"/>
          </p:nvPr>
        </p:nvSpPr>
        <p:spPr/>
        <p:txBody>
          <a:bodyPr/>
          <a:lstStyle/>
          <a:p>
            <a:r>
              <a:rPr lang="en-US" dirty="0"/>
              <a:t>Holding (cont.)</a:t>
            </a:r>
          </a:p>
          <a:p>
            <a:pPr lvl="1"/>
            <a:r>
              <a:rPr lang="en-US" dirty="0"/>
              <a:t>Court examines (and implicitly rejects) the “exclusive list” based approach to mitigating elements</a:t>
            </a:r>
          </a:p>
          <a:p>
            <a:pPr lvl="1"/>
            <a:r>
              <a:rPr lang="en-US" dirty="0"/>
              <a:t>Instead, it recognizes that words can be sufficient, but must be “accompanied by conduct indicating a present intention and ability to cause [] bodily harm” (CB 268)</a:t>
            </a:r>
          </a:p>
          <a:p>
            <a:pPr lvl="1"/>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err="1"/>
              <a:t>Girouard</a:t>
            </a:r>
            <a:r>
              <a:rPr lang="en-US" i="1" dirty="0"/>
              <a:t> v. State</a:t>
            </a:r>
            <a:r>
              <a:rPr lang="en-US" dirty="0"/>
              <a:t> (Ct. App. Md. 1991)</a:t>
            </a:r>
          </a:p>
        </p:txBody>
      </p:sp>
      <p:sp>
        <p:nvSpPr>
          <p:cNvPr id="3" name="Content Placeholder 2"/>
          <p:cNvSpPr>
            <a:spLocks noGrp="1"/>
          </p:cNvSpPr>
          <p:nvPr>
            <p:ph idx="1"/>
          </p:nvPr>
        </p:nvSpPr>
        <p:spPr>
          <a:xfrm>
            <a:off x="457200" y="1447800"/>
            <a:ext cx="8229600" cy="4876800"/>
          </a:xfrm>
        </p:spPr>
        <p:txBody>
          <a:bodyPr>
            <a:normAutofit fontScale="92500" lnSpcReduction="20000"/>
          </a:bodyPr>
          <a:lstStyle/>
          <a:p>
            <a:r>
              <a:rPr lang="en-US" dirty="0"/>
              <a:t>Holding (cont.)</a:t>
            </a:r>
          </a:p>
          <a:p>
            <a:pPr lvl="1"/>
            <a:r>
              <a:rPr lang="en-US" dirty="0"/>
              <a:t>Court examines the “Rule of Provocation”:</a:t>
            </a:r>
          </a:p>
          <a:p>
            <a:pPr lvl="2"/>
            <a:r>
              <a:rPr lang="en-US" dirty="0"/>
              <a:t>(1) there must have been adequate provocation</a:t>
            </a:r>
          </a:p>
          <a:p>
            <a:pPr lvl="2"/>
            <a:r>
              <a:rPr lang="en-US" dirty="0"/>
              <a:t>(2) the killing must have been in the heat of passion</a:t>
            </a:r>
          </a:p>
          <a:p>
            <a:pPr lvl="2"/>
            <a:r>
              <a:rPr lang="en-US" dirty="0"/>
              <a:t>(3) It must have been a sudden heat of passion—that is, the killing must have followed the provocation before there had been a reasonable opportunity for the passion to cool; and</a:t>
            </a:r>
          </a:p>
          <a:p>
            <a:pPr lvl="2"/>
            <a:r>
              <a:rPr lang="en-US" dirty="0"/>
              <a:t>(4) there must have been a causal connection between the provocation, the passion, and the fatal act.</a:t>
            </a:r>
          </a:p>
          <a:p>
            <a:pPr lvl="1"/>
            <a:r>
              <a:rPr lang="en-US" dirty="0"/>
              <a:t>The court concluded that “For provocation to be ‘adequate,’ it must be ‘calculated to inflame the passion of a reasonable man and tend to cause him to act for the moment from passion rather than reason.’” (CB 268)</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i="1" dirty="0"/>
              <a:t>Director of Public Prosecutions v. </a:t>
            </a:r>
            <a:r>
              <a:rPr lang="en-US" sz="2400" i="1" dirty="0" err="1"/>
              <a:t>Camplin</a:t>
            </a:r>
            <a:r>
              <a:rPr lang="en-US" sz="2400" i="1" dirty="0"/>
              <a:t> </a:t>
            </a:r>
            <a:r>
              <a:rPr lang="en-US" sz="2400" dirty="0"/>
              <a:t>(House of Lords, 1978)</a:t>
            </a:r>
            <a:endParaRPr lang="en-US" sz="2400" i="1" dirty="0"/>
          </a:p>
        </p:txBody>
      </p:sp>
      <p:sp>
        <p:nvSpPr>
          <p:cNvPr id="3" name="Content Placeholder 2"/>
          <p:cNvSpPr>
            <a:spLocks noGrp="1"/>
          </p:cNvSpPr>
          <p:nvPr>
            <p:ph idx="1"/>
          </p:nvPr>
        </p:nvSpPr>
        <p:spPr>
          <a:xfrm>
            <a:off x="457200" y="1295400"/>
            <a:ext cx="8382000" cy="5029200"/>
          </a:xfrm>
        </p:spPr>
        <p:txBody>
          <a:bodyPr>
            <a:normAutofit fontScale="92500" lnSpcReduction="10000"/>
          </a:bodyPr>
          <a:lstStyle/>
          <a:p>
            <a:r>
              <a:rPr lang="en-US" dirty="0"/>
              <a:t>Background:</a:t>
            </a:r>
          </a:p>
          <a:p>
            <a:pPr lvl="1"/>
            <a:r>
              <a:rPr lang="en-US" dirty="0"/>
              <a:t>Δ was charged and convicted of murder for the killing of another person in his home</a:t>
            </a:r>
          </a:p>
          <a:p>
            <a:pPr lvl="1"/>
            <a:r>
              <a:rPr lang="en-US" dirty="0"/>
              <a:t>The victim had sexually assaulted the Δ against Δ’s will, and afterwards taunted the Δ about it, which led to the Δ losing control and fatally attacking the victim</a:t>
            </a:r>
          </a:p>
          <a:p>
            <a:pPr lvl="2"/>
            <a:r>
              <a:rPr lang="en-US" dirty="0"/>
              <a:t>At the time of the murder, no imminent threat existed</a:t>
            </a:r>
          </a:p>
          <a:p>
            <a:pPr lvl="1"/>
            <a:r>
              <a:rPr lang="en-US" dirty="0"/>
              <a:t>Δ appealed on the basis that the trial judge’s instruction failed to establish the proper standard for “reasonableness” in evaluating whether the Δ was adequately provoked to mitigate murder to manslaughter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i="1" dirty="0"/>
              <a:t>Director of Public Prosecutions v. </a:t>
            </a:r>
            <a:r>
              <a:rPr lang="en-US" sz="2400" i="1" dirty="0" err="1"/>
              <a:t>Camplin</a:t>
            </a:r>
            <a:r>
              <a:rPr lang="en-US" sz="2400" i="1" dirty="0"/>
              <a:t> </a:t>
            </a:r>
            <a:r>
              <a:rPr lang="en-US" sz="2400" dirty="0"/>
              <a:t>(House of Lords, 1978)</a:t>
            </a:r>
          </a:p>
        </p:txBody>
      </p:sp>
      <p:sp>
        <p:nvSpPr>
          <p:cNvPr id="3" name="Content Placeholder 2"/>
          <p:cNvSpPr>
            <a:spLocks noGrp="1"/>
          </p:cNvSpPr>
          <p:nvPr>
            <p:ph idx="1"/>
          </p:nvPr>
        </p:nvSpPr>
        <p:spPr>
          <a:xfrm>
            <a:off x="457200" y="1600200"/>
            <a:ext cx="8229600" cy="4525963"/>
          </a:xfrm>
        </p:spPr>
        <p:txBody>
          <a:bodyPr>
            <a:normAutofit fontScale="85000" lnSpcReduction="20000"/>
          </a:bodyPr>
          <a:lstStyle/>
          <a:p>
            <a:r>
              <a:rPr lang="en-US" dirty="0"/>
              <a:t>Issue:  should the standard of provocation be fully objective (a “reasonable person”) or objective-in-context (a “reasonable person” in the Δ’s situation and character)?</a:t>
            </a:r>
          </a:p>
          <a:p>
            <a:r>
              <a:rPr lang="en-US" dirty="0"/>
              <a:t>Holding:  the standard for evaluating provocation in homicide should be contextual to the Δ</a:t>
            </a:r>
          </a:p>
          <a:p>
            <a:pPr lvl="1"/>
            <a:r>
              <a:rPr lang="en-US" dirty="0"/>
              <a:t>“for the purposes of the law of provocation the ‘reasonable man’ has never been confined to the adult male. It means an ordinary person of either sex, not exceptionally excitable or pugnacious, but possessed of such powers of self-control as everyone is entitled to expect that his fellow citizens will exercise in society as it is today.” (CB 279)</a:t>
            </a:r>
          </a:p>
          <a:p>
            <a:pPr lvl="1"/>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Homicide</a:t>
            </a:r>
          </a:p>
        </p:txBody>
      </p:sp>
      <p:sp>
        <p:nvSpPr>
          <p:cNvPr id="3" name="Content Placeholder 2"/>
          <p:cNvSpPr>
            <a:spLocks noGrp="1"/>
          </p:cNvSpPr>
          <p:nvPr>
            <p:ph idx="1"/>
          </p:nvPr>
        </p:nvSpPr>
        <p:spPr>
          <a:xfrm>
            <a:off x="457200" y="1600200"/>
            <a:ext cx="8229600" cy="4724400"/>
          </a:xfrm>
        </p:spPr>
        <p:txBody>
          <a:bodyPr>
            <a:normAutofit fontScale="85000" lnSpcReduction="20000"/>
          </a:bodyPr>
          <a:lstStyle/>
          <a:p>
            <a:r>
              <a:rPr lang="en-US" dirty="0"/>
              <a:t>Homicide generally is the “unlawful killing of another person”</a:t>
            </a:r>
          </a:p>
          <a:p>
            <a:r>
              <a:rPr lang="en-US" dirty="0"/>
              <a:t>Substantial variations among homicide statutes</a:t>
            </a:r>
          </a:p>
          <a:p>
            <a:pPr lvl="1"/>
            <a:r>
              <a:rPr lang="en-US" dirty="0"/>
              <a:t>Most notably between MPC-influenced and CL-influenced statutes</a:t>
            </a:r>
          </a:p>
          <a:p>
            <a:r>
              <a:rPr lang="en-US" dirty="0"/>
              <a:t>Example statutes on CB 238-247</a:t>
            </a:r>
          </a:p>
          <a:p>
            <a:pPr lvl="1"/>
            <a:r>
              <a:rPr lang="en-US" dirty="0"/>
              <a:t>California – heavily influenced by CL</a:t>
            </a:r>
          </a:p>
          <a:p>
            <a:pPr lvl="1"/>
            <a:r>
              <a:rPr lang="en-US" dirty="0"/>
              <a:t>Illinois – influenced primarily by MPC</a:t>
            </a:r>
          </a:p>
          <a:p>
            <a:pPr lvl="1"/>
            <a:r>
              <a:rPr lang="en-US" dirty="0"/>
              <a:t>Michigan –primarily independent statutory creation</a:t>
            </a:r>
          </a:p>
          <a:p>
            <a:pPr lvl="1"/>
            <a:r>
              <a:rPr lang="en-US" dirty="0"/>
              <a:t>New York – heavily influenced by MPC, but includes some statutory creations (e.g., “degrees”)</a:t>
            </a:r>
          </a:p>
          <a:p>
            <a:pPr lvl="1"/>
            <a:r>
              <a:rPr lang="en-US" dirty="0"/>
              <a:t>Pennsylvania – heavily uses MPC </a:t>
            </a:r>
            <a:r>
              <a:rPr lang="en-US" i="1" dirty="0" err="1"/>
              <a:t>mens</a:t>
            </a:r>
            <a:r>
              <a:rPr lang="en-US" i="1" dirty="0"/>
              <a:t> </a:t>
            </a:r>
            <a:r>
              <a:rPr lang="en-US" i="1" dirty="0" err="1"/>
              <a:t>rea</a:t>
            </a:r>
            <a:r>
              <a:rPr lang="en-US" dirty="0"/>
              <a:t>, but focuses on degrees</a:t>
            </a:r>
          </a:p>
          <a:p>
            <a:pPr lvl="1"/>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People v. </a:t>
            </a:r>
            <a:r>
              <a:rPr lang="en-US" i="1" dirty="0" err="1"/>
              <a:t>Casassa</a:t>
            </a:r>
            <a:r>
              <a:rPr lang="en-US" i="1" dirty="0"/>
              <a:t> </a:t>
            </a:r>
            <a:r>
              <a:rPr lang="en-US" dirty="0"/>
              <a:t>(N.Y. 1980)</a:t>
            </a:r>
            <a:endParaRPr lang="en-US" i="1" dirty="0"/>
          </a:p>
        </p:txBody>
      </p:sp>
      <p:sp>
        <p:nvSpPr>
          <p:cNvPr id="3" name="Content Placeholder 2"/>
          <p:cNvSpPr>
            <a:spLocks noGrp="1"/>
          </p:cNvSpPr>
          <p:nvPr>
            <p:ph idx="1"/>
          </p:nvPr>
        </p:nvSpPr>
        <p:spPr/>
        <p:txBody>
          <a:bodyPr>
            <a:normAutofit fontScale="85000" lnSpcReduction="10000"/>
          </a:bodyPr>
          <a:lstStyle/>
          <a:p>
            <a:r>
              <a:rPr lang="en-US" dirty="0"/>
              <a:t>Background:</a:t>
            </a:r>
          </a:p>
          <a:p>
            <a:pPr lvl="1"/>
            <a:r>
              <a:rPr lang="en-US" dirty="0"/>
              <a:t>Δ was convicted of murder</a:t>
            </a:r>
          </a:p>
          <a:p>
            <a:pPr lvl="1"/>
            <a:r>
              <a:rPr lang="en-US" dirty="0"/>
              <a:t>Δ and victim were romantically involved, and after victim terminated the romantic relationship, Δ became emotionally distressed</a:t>
            </a:r>
          </a:p>
          <a:p>
            <a:pPr lvl="2"/>
            <a:r>
              <a:rPr lang="en-US" dirty="0"/>
              <a:t>This distress manifested in aberrant behavior for several weeks</a:t>
            </a:r>
          </a:p>
          <a:p>
            <a:pPr lvl="1"/>
            <a:r>
              <a:rPr lang="en-US" dirty="0"/>
              <a:t>Δ ultimately visited victim, and when she again rejected him, he murdered her</a:t>
            </a:r>
          </a:p>
          <a:p>
            <a:pPr lvl="1"/>
            <a:r>
              <a:rPr lang="en-US" dirty="0"/>
              <a:t>Δ appealed his conviction of murder on the basis that he established the affirmative defense of “extreme emotional disturbance” and that, as a matter of law, his conviction should have been mitigated from murder to manslaughter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People v. </a:t>
            </a:r>
            <a:r>
              <a:rPr lang="en-US" i="1" dirty="0" err="1"/>
              <a:t>Casassa</a:t>
            </a:r>
            <a:r>
              <a:rPr lang="en-US" i="1" dirty="0"/>
              <a:t> </a:t>
            </a:r>
            <a:r>
              <a:rPr lang="en-US" dirty="0"/>
              <a:t>(N.Y. 1980)</a:t>
            </a:r>
          </a:p>
        </p:txBody>
      </p:sp>
      <p:sp>
        <p:nvSpPr>
          <p:cNvPr id="3" name="Content Placeholder 2"/>
          <p:cNvSpPr>
            <a:spLocks noGrp="1"/>
          </p:cNvSpPr>
          <p:nvPr>
            <p:ph idx="1"/>
          </p:nvPr>
        </p:nvSpPr>
        <p:spPr>
          <a:xfrm>
            <a:off x="457200" y="1219200"/>
            <a:ext cx="8382000" cy="5105400"/>
          </a:xfrm>
        </p:spPr>
        <p:txBody>
          <a:bodyPr>
            <a:normAutofit fontScale="85000" lnSpcReduction="20000"/>
          </a:bodyPr>
          <a:lstStyle/>
          <a:p>
            <a:r>
              <a:rPr lang="en-US" dirty="0"/>
              <a:t>Issue:  as a matter of law, did Δ satisfy the affirmative defense of “extreme emotional disturbance” so as to require overturning the findings of the </a:t>
            </a:r>
            <a:r>
              <a:rPr lang="en-US" dirty="0" err="1"/>
              <a:t>trier</a:t>
            </a:r>
            <a:r>
              <a:rPr lang="en-US" dirty="0"/>
              <a:t>-of-fact on this issue?</a:t>
            </a:r>
          </a:p>
          <a:p>
            <a:pPr lvl="1"/>
            <a:r>
              <a:rPr lang="en-US" dirty="0"/>
              <a:t>What standard applies to determination of “extreme emotional disturbance?”</a:t>
            </a:r>
          </a:p>
          <a:p>
            <a:r>
              <a:rPr lang="en-US" dirty="0"/>
              <a:t>Holding:  no, the Δ did not conclusively establish the defense.  The </a:t>
            </a:r>
            <a:r>
              <a:rPr lang="en-US" dirty="0" err="1"/>
              <a:t>trier</a:t>
            </a:r>
            <a:r>
              <a:rPr lang="en-US" dirty="0"/>
              <a:t>-of-fact </a:t>
            </a:r>
            <a:r>
              <a:rPr lang="en-US" i="1" dirty="0"/>
              <a:t>could</a:t>
            </a:r>
            <a:r>
              <a:rPr lang="en-US" dirty="0"/>
              <a:t> have found the defense established, but failure to do so was not reversible error.</a:t>
            </a:r>
          </a:p>
          <a:p>
            <a:pPr lvl="1"/>
            <a:r>
              <a:rPr lang="en-US" dirty="0"/>
              <a:t>The court found that a subjective standard applied requiring consideration of the context of the Δ, but within that subjective context the Δ’s belief must be “reasonable”</a:t>
            </a:r>
          </a:p>
          <a:p>
            <a:pPr lvl="1"/>
            <a:r>
              <a:rPr lang="en-US" i="1" dirty="0"/>
              <a:t>Note:  New York adopted the MPC language almost verbatim, so this provides some insight into the MPC standard of “subjective reasonableness”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Intentional Killings</a:t>
            </a:r>
          </a:p>
        </p:txBody>
      </p:sp>
      <p:sp>
        <p:nvSpPr>
          <p:cNvPr id="3" name="Content Placeholder 2"/>
          <p:cNvSpPr>
            <a:spLocks noGrp="1"/>
          </p:cNvSpPr>
          <p:nvPr>
            <p:ph idx="1"/>
          </p:nvPr>
        </p:nvSpPr>
        <p:spPr/>
        <p:txBody>
          <a:bodyPr>
            <a:normAutofit lnSpcReduction="10000"/>
          </a:bodyPr>
          <a:lstStyle/>
          <a:p>
            <a:r>
              <a:rPr lang="en-US" dirty="0"/>
              <a:t>Intentional killings include those homicide crimes which involve some element of </a:t>
            </a:r>
            <a:r>
              <a:rPr lang="en-US" i="1" dirty="0" err="1"/>
              <a:t>mens</a:t>
            </a:r>
            <a:r>
              <a:rPr lang="en-US" i="1" dirty="0"/>
              <a:t> </a:t>
            </a:r>
            <a:r>
              <a:rPr lang="en-US" i="1" dirty="0" err="1"/>
              <a:t>rea</a:t>
            </a:r>
            <a:r>
              <a:rPr lang="en-US" i="1" dirty="0"/>
              <a:t> </a:t>
            </a:r>
            <a:r>
              <a:rPr lang="en-US" dirty="0"/>
              <a:t>on the part of the Δ that death result</a:t>
            </a:r>
          </a:p>
          <a:p>
            <a:pPr lvl="1"/>
            <a:r>
              <a:rPr lang="en-US" dirty="0"/>
              <a:t>(or gross disregard of the value of human life)</a:t>
            </a:r>
          </a:p>
          <a:p>
            <a:r>
              <a:rPr lang="en-US" dirty="0"/>
              <a:t>Two primary categories:</a:t>
            </a:r>
          </a:p>
          <a:p>
            <a:pPr lvl="1"/>
            <a:r>
              <a:rPr lang="en-US" dirty="0"/>
              <a:t>Murder:  generally a traditional intentional killing</a:t>
            </a:r>
          </a:p>
          <a:p>
            <a:pPr lvl="1"/>
            <a:r>
              <a:rPr lang="en-US" dirty="0"/>
              <a:t>Voluntary Manslaughter:  “mitigated murder” – the killing is the result of an intentional action, but some aspect of the facts mitigates the crime below that of a traditional intentional killing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Murder</a:t>
            </a:r>
          </a:p>
        </p:txBody>
      </p:sp>
      <p:sp>
        <p:nvSpPr>
          <p:cNvPr id="3" name="Content Placeholder 2"/>
          <p:cNvSpPr>
            <a:spLocks noGrp="1"/>
          </p:cNvSpPr>
          <p:nvPr>
            <p:ph idx="1"/>
          </p:nvPr>
        </p:nvSpPr>
        <p:spPr>
          <a:xfrm>
            <a:off x="457200" y="1447800"/>
            <a:ext cx="8229600" cy="4800600"/>
          </a:xfrm>
        </p:spPr>
        <p:txBody>
          <a:bodyPr>
            <a:normAutofit fontScale="92500" lnSpcReduction="10000"/>
          </a:bodyPr>
          <a:lstStyle/>
          <a:p>
            <a:r>
              <a:rPr lang="en-US" dirty="0"/>
              <a:t>Murder:</a:t>
            </a:r>
          </a:p>
          <a:p>
            <a:pPr lvl="1"/>
            <a:r>
              <a:rPr lang="en-US" dirty="0"/>
              <a:t>CL:  “the killing of a human being with malice aforethought”</a:t>
            </a:r>
          </a:p>
          <a:p>
            <a:pPr lvl="2"/>
            <a:r>
              <a:rPr lang="en-US" dirty="0"/>
              <a:t>This includes “gross disregard for or extreme indifference to the value of human life” (informally, “recklessness+”)</a:t>
            </a:r>
          </a:p>
          <a:p>
            <a:pPr lvl="1"/>
            <a:r>
              <a:rPr lang="en-US" dirty="0"/>
              <a:t>MPC:  the killing of another human being </a:t>
            </a:r>
            <a:r>
              <a:rPr lang="en-US" i="1" dirty="0"/>
              <a:t>purposefully</a:t>
            </a:r>
            <a:r>
              <a:rPr lang="en-US" dirty="0"/>
              <a:t> or </a:t>
            </a:r>
            <a:r>
              <a:rPr lang="en-US" i="1" dirty="0"/>
              <a:t>knowingly</a:t>
            </a:r>
          </a:p>
          <a:p>
            <a:r>
              <a:rPr lang="en-US" dirty="0"/>
              <a:t>Unintentional Murder (MPC only):</a:t>
            </a:r>
          </a:p>
          <a:p>
            <a:pPr lvl="1"/>
            <a:r>
              <a:rPr lang="en-US" dirty="0"/>
              <a:t>Killing of another human being with “gross disregard for or extreme indifference to the value of human life” (informally, “recklessness+”)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Murder</a:t>
            </a:r>
          </a:p>
        </p:txBody>
      </p:sp>
      <p:sp>
        <p:nvSpPr>
          <p:cNvPr id="3" name="Content Placeholder 2"/>
          <p:cNvSpPr>
            <a:spLocks noGrp="1"/>
          </p:cNvSpPr>
          <p:nvPr>
            <p:ph idx="1"/>
          </p:nvPr>
        </p:nvSpPr>
        <p:spPr>
          <a:xfrm>
            <a:off x="457200" y="1600200"/>
            <a:ext cx="8382000" cy="4525963"/>
          </a:xfrm>
        </p:spPr>
        <p:txBody>
          <a:bodyPr>
            <a:normAutofit fontScale="92500" lnSpcReduction="10000"/>
          </a:bodyPr>
          <a:lstStyle/>
          <a:p>
            <a:r>
              <a:rPr lang="en-US" dirty="0"/>
              <a:t>Degrees of Murder</a:t>
            </a:r>
          </a:p>
          <a:p>
            <a:pPr lvl="1"/>
            <a:r>
              <a:rPr lang="en-US" dirty="0"/>
              <a:t>First-degree murder:  usually defined by “premeditation”</a:t>
            </a:r>
          </a:p>
          <a:p>
            <a:pPr lvl="2"/>
            <a:r>
              <a:rPr lang="en-US" dirty="0"/>
              <a:t>Also includes certain aggravating statutory factors</a:t>
            </a:r>
          </a:p>
          <a:p>
            <a:pPr lvl="2"/>
            <a:r>
              <a:rPr lang="en-US" dirty="0"/>
              <a:t>Usually is the only capital homicide crime in the jurisdiction</a:t>
            </a:r>
          </a:p>
          <a:p>
            <a:pPr lvl="1"/>
            <a:r>
              <a:rPr lang="en-US" dirty="0"/>
              <a:t>Second-degree murder:  all murder that is not first-degree murder</a:t>
            </a:r>
          </a:p>
          <a:p>
            <a:r>
              <a:rPr lang="en-US" dirty="0"/>
              <a:t>again, these are </a:t>
            </a:r>
            <a:r>
              <a:rPr lang="en-US" u="sng" dirty="0"/>
              <a:t>statutory</a:t>
            </a:r>
            <a:r>
              <a:rPr lang="en-US" dirty="0"/>
              <a:t> creations, and can apply both in CL- and MPC-influenced jurisdictions</a:t>
            </a:r>
          </a:p>
          <a:p>
            <a:r>
              <a:rPr lang="en-US" dirty="0"/>
              <a:t>Felony-Murder – special case, discussed separately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State v. Guthrie</a:t>
            </a:r>
            <a:r>
              <a:rPr lang="en-US" dirty="0"/>
              <a:t> (W. Va. 1995)</a:t>
            </a:r>
            <a:endParaRPr lang="en-US" i="1" dirty="0"/>
          </a:p>
        </p:txBody>
      </p:sp>
      <p:sp>
        <p:nvSpPr>
          <p:cNvPr id="3" name="Content Placeholder 2"/>
          <p:cNvSpPr>
            <a:spLocks noGrp="1"/>
          </p:cNvSpPr>
          <p:nvPr>
            <p:ph idx="1"/>
          </p:nvPr>
        </p:nvSpPr>
        <p:spPr/>
        <p:txBody>
          <a:bodyPr>
            <a:normAutofit fontScale="92500" lnSpcReduction="20000"/>
          </a:bodyPr>
          <a:lstStyle/>
          <a:p>
            <a:r>
              <a:rPr lang="en-US" dirty="0"/>
              <a:t>Background:  </a:t>
            </a:r>
          </a:p>
          <a:p>
            <a:pPr lvl="1"/>
            <a:r>
              <a:rPr lang="en-US" dirty="0"/>
              <a:t>Δ fatally stabbed a co-worker after provocation</a:t>
            </a:r>
          </a:p>
          <a:p>
            <a:pPr lvl="1"/>
            <a:r>
              <a:rPr lang="en-US" dirty="0"/>
              <a:t>Was convicted of first-degree murder which, by statute, included “premeditation”</a:t>
            </a:r>
          </a:p>
          <a:p>
            <a:pPr lvl="1"/>
            <a:r>
              <a:rPr lang="en-US" dirty="0"/>
              <a:t>Jury instruction required premeditation only to exist for an “instant”:</a:t>
            </a:r>
          </a:p>
          <a:p>
            <a:pPr lvl="2"/>
            <a:r>
              <a:rPr lang="en-US" dirty="0"/>
              <a:t>“it is not necessary that the intention to kill should exist for any particular length of time prior to the actual killing; it is only necessary that such intention should have come into existence for the first time at the time of such killing, or at any time previously.” (CB 255)</a:t>
            </a:r>
          </a:p>
          <a:p>
            <a:pPr lvl="1"/>
            <a:r>
              <a:rPr lang="en-US" dirty="0"/>
              <a:t>Δ challenged his conviction on the basis that the jury was improperly instructed as to premeditation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State v. Guthrie</a:t>
            </a:r>
            <a:r>
              <a:rPr lang="en-US" dirty="0"/>
              <a:t> (W. Va. 1995)</a:t>
            </a:r>
          </a:p>
        </p:txBody>
      </p:sp>
      <p:sp>
        <p:nvSpPr>
          <p:cNvPr id="3" name="Content Placeholder 2"/>
          <p:cNvSpPr>
            <a:spLocks noGrp="1"/>
          </p:cNvSpPr>
          <p:nvPr>
            <p:ph idx="1"/>
          </p:nvPr>
        </p:nvSpPr>
        <p:spPr/>
        <p:txBody>
          <a:bodyPr>
            <a:normAutofit fontScale="85000" lnSpcReduction="20000"/>
          </a:bodyPr>
          <a:lstStyle/>
          <a:p>
            <a:r>
              <a:rPr lang="en-US" dirty="0"/>
              <a:t>Issue:  what is required for a Δ’s actions to be “premeditated”?</a:t>
            </a:r>
          </a:p>
          <a:p>
            <a:r>
              <a:rPr lang="en-US" dirty="0"/>
              <a:t>Holding:  the court found the jury instruction defective because it failed to distinguish between intent to kill and </a:t>
            </a:r>
            <a:r>
              <a:rPr lang="en-US" i="1" dirty="0"/>
              <a:t>premeditated</a:t>
            </a:r>
            <a:r>
              <a:rPr lang="en-US" dirty="0"/>
              <a:t> intent to kill</a:t>
            </a:r>
          </a:p>
          <a:p>
            <a:pPr lvl="1"/>
            <a:r>
              <a:rPr lang="en-US" dirty="0"/>
              <a:t>“The linchpin of the problems that flow from these instructions is the failure adequately to inform the jury of the difference between first and second degree murder.” (CB 255)</a:t>
            </a:r>
          </a:p>
          <a:p>
            <a:pPr lvl="1"/>
            <a:r>
              <a:rPr lang="en-US" dirty="0"/>
              <a:t>“Of particular concern is the lack of guidance to the jury as to what constitutes premeditation and the manner in which the instructions infuse premeditation with the intent to kill.” (CB 255)</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State v. Guthrie</a:t>
            </a:r>
            <a:r>
              <a:rPr lang="en-US" dirty="0"/>
              <a:t> (W. Va. 1995)</a:t>
            </a:r>
          </a:p>
        </p:txBody>
      </p:sp>
      <p:sp>
        <p:nvSpPr>
          <p:cNvPr id="3" name="Content Placeholder 2"/>
          <p:cNvSpPr>
            <a:spLocks noGrp="1"/>
          </p:cNvSpPr>
          <p:nvPr>
            <p:ph idx="1"/>
          </p:nvPr>
        </p:nvSpPr>
        <p:spPr>
          <a:xfrm>
            <a:off x="457200" y="1524000"/>
            <a:ext cx="8229600" cy="4724400"/>
          </a:xfrm>
        </p:spPr>
        <p:txBody>
          <a:bodyPr>
            <a:normAutofit fontScale="92500" lnSpcReduction="20000"/>
          </a:bodyPr>
          <a:lstStyle/>
          <a:p>
            <a:r>
              <a:rPr lang="en-US" dirty="0"/>
              <a:t>Holding (cont.)</a:t>
            </a:r>
          </a:p>
          <a:p>
            <a:pPr lvl="1"/>
            <a:r>
              <a:rPr lang="en-US" dirty="0"/>
              <a:t>“To allow the State to prove premeditation and deliberation by only showing that the intention came ‘into existence for the first time at the time of such killing’ completely eliminates the distinction between the two degrees of murder.” (CB 257)</a:t>
            </a:r>
          </a:p>
          <a:p>
            <a:pPr lvl="1"/>
            <a:r>
              <a:rPr lang="en-US" dirty="0"/>
              <a:t>The court crafted a revised standard for jury instruction:</a:t>
            </a:r>
          </a:p>
          <a:p>
            <a:pPr lvl="2"/>
            <a:r>
              <a:rPr lang="en-US" dirty="0"/>
              <a:t>“. . . murder in the first degree consists of an intentional, deliberate and premeditated killing which means that the killing is done after a period of time for prior consideration . . . [a]</a:t>
            </a:r>
            <a:r>
              <a:rPr lang="en-US" dirty="0" err="1"/>
              <a:t>ny</a:t>
            </a:r>
            <a:r>
              <a:rPr lang="en-US" dirty="0"/>
              <a:t> interval of time . . . which is of sufficient duration for the accused to be fully conscious of what he intended, is sufficient to support a conviction . . . ” (CB 256-257)</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a:t>Midgett</a:t>
            </a:r>
            <a:r>
              <a:rPr lang="en-US" i="1" dirty="0"/>
              <a:t> v. State </a:t>
            </a:r>
            <a:r>
              <a:rPr lang="en-US" dirty="0"/>
              <a:t>(Ark. 1987)</a:t>
            </a:r>
            <a:endParaRPr lang="en-US" i="1" dirty="0"/>
          </a:p>
        </p:txBody>
      </p:sp>
      <p:sp>
        <p:nvSpPr>
          <p:cNvPr id="3" name="Content Placeholder 2"/>
          <p:cNvSpPr>
            <a:spLocks noGrp="1"/>
          </p:cNvSpPr>
          <p:nvPr>
            <p:ph idx="1"/>
          </p:nvPr>
        </p:nvSpPr>
        <p:spPr/>
        <p:txBody>
          <a:bodyPr>
            <a:normAutofit lnSpcReduction="10000"/>
          </a:bodyPr>
          <a:lstStyle/>
          <a:p>
            <a:r>
              <a:rPr lang="en-US" dirty="0"/>
              <a:t>Background:</a:t>
            </a:r>
          </a:p>
          <a:p>
            <a:pPr lvl="1"/>
            <a:r>
              <a:rPr lang="en-US" dirty="0"/>
              <a:t>Δ had a long history of abusing his son</a:t>
            </a:r>
          </a:p>
          <a:p>
            <a:pPr lvl="1"/>
            <a:r>
              <a:rPr lang="en-US" dirty="0"/>
              <a:t>On the day of his son’s death, Δ was seen to be drinking shortly before further abusing his son</a:t>
            </a:r>
          </a:p>
          <a:p>
            <a:pPr lvl="1"/>
            <a:r>
              <a:rPr lang="en-US" dirty="0"/>
              <a:t>The son became unresponsive and was pronounced dead at the hospital as a result of blunt force trauma</a:t>
            </a:r>
          </a:p>
          <a:p>
            <a:pPr lvl="1"/>
            <a:r>
              <a:rPr lang="en-US" dirty="0"/>
              <a:t>Δ was convicted of first-degree murder, and appealed that the facts failed to establish premeditation</a:t>
            </a:r>
          </a:p>
        </p:txBody>
      </p:sp>
    </p:spTree>
  </p:cSld>
  <p:clrMapOvr>
    <a:masterClrMapping/>
  </p:clrMapOvr>
</p:sld>
</file>

<file path=ppt/theme/theme1.xml><?xml version="1.0" encoding="utf-8"?>
<a:theme xmlns:a="http://schemas.openxmlformats.org/drawingml/2006/main" name="Criminal La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Criminal Law</Template>
  <TotalTime>20409</TotalTime>
  <Words>2089</Words>
  <Application>Microsoft Office PowerPoint</Application>
  <PresentationFormat>On-screen Show (4:3)</PresentationFormat>
  <Paragraphs>135</Paragraphs>
  <Slides>21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Calibri</vt:lpstr>
      <vt:lpstr>Criminal Law</vt:lpstr>
      <vt:lpstr>Criminal Law</vt:lpstr>
      <vt:lpstr>Homicide</vt:lpstr>
      <vt:lpstr>Intentional Killings</vt:lpstr>
      <vt:lpstr>Murder</vt:lpstr>
      <vt:lpstr>Murder</vt:lpstr>
      <vt:lpstr>State v. Guthrie (W. Va. 1995)</vt:lpstr>
      <vt:lpstr>State v. Guthrie (W. Va. 1995)</vt:lpstr>
      <vt:lpstr>State v. Guthrie (W. Va. 1995)</vt:lpstr>
      <vt:lpstr>Midgett v. State (Ark. 1987)</vt:lpstr>
      <vt:lpstr>Midgett v. State (Ark. 1987)</vt:lpstr>
      <vt:lpstr>State v. Forrest (N.C. 1987)</vt:lpstr>
      <vt:lpstr>State v. Forrest (N.C. 1987)</vt:lpstr>
      <vt:lpstr>Manslaughter</vt:lpstr>
      <vt:lpstr>Girouard v. State (Ct. App. Md. 1991)</vt:lpstr>
      <vt:lpstr>Girouard v. State (Ct. App. Md. 1991)</vt:lpstr>
      <vt:lpstr>Girouard v. State (Ct. App. Md. 1991)</vt:lpstr>
      <vt:lpstr>Girouard v. State (Ct. App. Md. 1991)</vt:lpstr>
      <vt:lpstr>Director of Public Prosecutions v. Camplin (House of Lords, 1978)</vt:lpstr>
      <vt:lpstr>Director of Public Prosecutions v. Camplin (House of Lords, 1978)</vt:lpstr>
      <vt:lpstr>People v. Casassa (N.Y. 1980)</vt:lpstr>
      <vt:lpstr>People v. Casassa (N.Y. 1980)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Criminal Law</dc:title>
  <dc:creator>David Thaw</dc:creator>
  <cp:lastModifiedBy>David Thaw</cp:lastModifiedBy>
  <cp:revision>756</cp:revision>
  <dcterms:created xsi:type="dcterms:W3CDTF">2015-12-09T04:26:39Z</dcterms:created>
  <dcterms:modified xsi:type="dcterms:W3CDTF">2023-07-12T11:11:25Z</dcterms:modified>
</cp:coreProperties>
</file>